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Norwester" charset="1" panose="00000506000000000000"/>
      <p:regular r:id="rId26"/>
    </p:embeddedFont>
    <p:embeddedFont>
      <p:font typeface="Telegraf" charset="1" panose="00000500000000000000"/>
      <p:regular r:id="rId27"/>
    </p:embeddedFont>
    <p:embeddedFont>
      <p:font typeface="Telegraf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66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4182" y="1732251"/>
            <a:ext cx="7528354" cy="6954317"/>
          </a:xfrm>
          <a:custGeom>
            <a:avLst/>
            <a:gdLst/>
            <a:ahLst/>
            <a:cxnLst/>
            <a:rect r="r" b="b" t="t" l="l"/>
            <a:pathLst>
              <a:path h="6954317" w="7528354">
                <a:moveTo>
                  <a:pt x="0" y="0"/>
                </a:moveTo>
                <a:lnTo>
                  <a:pt x="7528353" y="0"/>
                </a:lnTo>
                <a:lnTo>
                  <a:pt x="7528353" y="6954316"/>
                </a:lnTo>
                <a:lnTo>
                  <a:pt x="0" y="6954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6224" y="6669879"/>
            <a:ext cx="6850414" cy="681998"/>
            <a:chOff x="0" y="0"/>
            <a:chExt cx="1827087" cy="1818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27087" cy="181897"/>
            </a:xfrm>
            <a:custGeom>
              <a:avLst/>
              <a:gdLst/>
              <a:ahLst/>
              <a:cxnLst/>
              <a:rect r="r" b="b" t="t" l="l"/>
              <a:pathLst>
                <a:path h="181897" w="1827087">
                  <a:moveTo>
                    <a:pt x="0" y="0"/>
                  </a:moveTo>
                  <a:lnTo>
                    <a:pt x="1827087" y="0"/>
                  </a:lnTo>
                  <a:lnTo>
                    <a:pt x="1827087" y="181897"/>
                  </a:lnTo>
                  <a:lnTo>
                    <a:pt x="0" y="181897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27087" cy="21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06224" y="2729996"/>
            <a:ext cx="7331997" cy="35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74"/>
              </a:lnSpc>
            </a:pPr>
            <a:r>
              <a:rPr lang="en-US" sz="11842">
                <a:solidFill>
                  <a:srgbClr val="F6F6E9"/>
                </a:solidFill>
                <a:latin typeface="Norwester"/>
                <a:ea typeface="Norwester"/>
                <a:cs typeface="Norwester"/>
                <a:sym typeface="Norwester"/>
              </a:rPr>
              <a:t>REDES BAYSEANAS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31615" y="6728296"/>
            <a:ext cx="6970379" cy="48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2694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Fundamentos e Aplicações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EBA3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321" y="270460"/>
            <a:ext cx="7443357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TEOREMA DE BAYES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23100" y="1733939"/>
            <a:ext cx="4209984" cy="7627069"/>
          </a:xfrm>
          <a:custGeom>
            <a:avLst/>
            <a:gdLst/>
            <a:ahLst/>
            <a:cxnLst/>
            <a:rect r="r" b="b" t="t" l="l"/>
            <a:pathLst>
              <a:path h="7627069" w="4209984">
                <a:moveTo>
                  <a:pt x="0" y="0"/>
                </a:moveTo>
                <a:lnTo>
                  <a:pt x="4209984" y="0"/>
                </a:lnTo>
                <a:lnTo>
                  <a:pt x="4209984" y="7627070"/>
                </a:lnTo>
                <a:lnTo>
                  <a:pt x="0" y="7627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4" r="0" b="-52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5394" y="9319393"/>
            <a:ext cx="4043957" cy="27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5"/>
              </a:lnSpc>
            </a:pPr>
            <a:r>
              <a:rPr lang="en-US" sz="1439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Figura06: Clientes1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062099" y="1733939"/>
            <a:ext cx="4571663" cy="7418521"/>
          </a:xfrm>
          <a:custGeom>
            <a:avLst/>
            <a:gdLst/>
            <a:ahLst/>
            <a:cxnLst/>
            <a:rect r="r" b="b" t="t" l="l"/>
            <a:pathLst>
              <a:path h="7418521" w="4571663">
                <a:moveTo>
                  <a:pt x="0" y="0"/>
                </a:moveTo>
                <a:lnTo>
                  <a:pt x="4571664" y="0"/>
                </a:lnTo>
                <a:lnTo>
                  <a:pt x="4571664" y="7418521"/>
                </a:lnTo>
                <a:lnTo>
                  <a:pt x="0" y="7418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62099" y="9110420"/>
            <a:ext cx="3933382" cy="26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Figura07: Clientes2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52134" y="1511308"/>
            <a:ext cx="7591629" cy="43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99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APLICAÇÕES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752134" y="5787104"/>
            <a:ext cx="3315994" cy="3573905"/>
            <a:chOff x="0" y="0"/>
            <a:chExt cx="873348" cy="9412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3348" cy="941275"/>
            </a:xfrm>
            <a:custGeom>
              <a:avLst/>
              <a:gdLst/>
              <a:ahLst/>
              <a:cxnLst/>
              <a:rect r="r" b="b" t="t" l="l"/>
              <a:pathLst>
                <a:path h="941275" w="873348">
                  <a:moveTo>
                    <a:pt x="0" y="0"/>
                  </a:moveTo>
                  <a:lnTo>
                    <a:pt x="873348" y="0"/>
                  </a:lnTo>
                  <a:lnTo>
                    <a:pt x="873348" y="941275"/>
                  </a:lnTo>
                  <a:lnTo>
                    <a:pt x="0" y="941275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73348" cy="1007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624791" y="5936329"/>
            <a:ext cx="3238934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Controle de qualidade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1142" y="7926482"/>
            <a:ext cx="3017978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Manutenção preditiva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89351" y="7139716"/>
            <a:ext cx="3521539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Detecção de fraudes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729593" y="2118495"/>
            <a:ext cx="3315994" cy="3573905"/>
            <a:chOff x="0" y="0"/>
            <a:chExt cx="873348" cy="9412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73348" cy="941275"/>
            </a:xfrm>
            <a:custGeom>
              <a:avLst/>
              <a:gdLst/>
              <a:ahLst/>
              <a:cxnLst/>
              <a:rect r="r" b="b" t="t" l="l"/>
              <a:pathLst>
                <a:path h="941275" w="873348">
                  <a:moveTo>
                    <a:pt x="0" y="0"/>
                  </a:moveTo>
                  <a:lnTo>
                    <a:pt x="873348" y="0"/>
                  </a:lnTo>
                  <a:lnTo>
                    <a:pt x="873348" y="941275"/>
                  </a:lnTo>
                  <a:lnTo>
                    <a:pt x="0" y="941275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73348" cy="1007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729593" y="2833211"/>
            <a:ext cx="3238934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Análise de risco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85953" y="4767106"/>
            <a:ext cx="3017978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Diagnóstico médico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26820" y="3591401"/>
            <a:ext cx="3521539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Detecção precoce de doenças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66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33399" y="5788230"/>
            <a:ext cx="3089895" cy="750644"/>
            <a:chOff x="0" y="0"/>
            <a:chExt cx="813799" cy="197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3799" cy="197701"/>
            </a:xfrm>
            <a:custGeom>
              <a:avLst/>
              <a:gdLst/>
              <a:ahLst/>
              <a:cxnLst/>
              <a:rect r="r" b="b" t="t" l="l"/>
              <a:pathLst>
                <a:path h="197701" w="813799">
                  <a:moveTo>
                    <a:pt x="0" y="0"/>
                  </a:moveTo>
                  <a:lnTo>
                    <a:pt x="813799" y="0"/>
                  </a:lnTo>
                  <a:lnTo>
                    <a:pt x="813799" y="197701"/>
                  </a:lnTo>
                  <a:lnTo>
                    <a:pt x="0" y="19770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3799" cy="26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33399" y="8705339"/>
            <a:ext cx="3089895" cy="690185"/>
            <a:chOff x="0" y="0"/>
            <a:chExt cx="813799" cy="1817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3799" cy="181777"/>
            </a:xfrm>
            <a:custGeom>
              <a:avLst/>
              <a:gdLst/>
              <a:ahLst/>
              <a:cxnLst/>
              <a:rect r="r" b="b" t="t" l="l"/>
              <a:pathLst>
                <a:path h="181777" w="813799">
                  <a:moveTo>
                    <a:pt x="0" y="0"/>
                  </a:moveTo>
                  <a:lnTo>
                    <a:pt x="813799" y="0"/>
                  </a:lnTo>
                  <a:lnTo>
                    <a:pt x="813799" y="181777"/>
                  </a:lnTo>
                  <a:lnTo>
                    <a:pt x="0" y="181777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3799" cy="248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51185" y="683744"/>
            <a:ext cx="7537291" cy="215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F6F6E9"/>
                </a:solidFill>
                <a:latin typeface="Norwester"/>
                <a:ea typeface="Norwester"/>
                <a:cs typeface="Norwester"/>
                <a:sym typeface="Norwester"/>
              </a:rPr>
              <a:t>ESTRUTURA DE REDES BAYESIANAS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1968" y="5721555"/>
            <a:ext cx="2308882" cy="79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VARIÁVEIS E CONDIÇOES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8844400"/>
            <a:ext cx="2236945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DESAFIOS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1185" y="3180080"/>
            <a:ext cx="8577893" cy="157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A estrutura de uma rede bayesiana é um grafo dirigido acíclico (DAG) que define as relações de dependência condicional entre variáveis, organizando o conhecimento probabilístico em um formato hierárquico e lógico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733399" y="7252557"/>
            <a:ext cx="3089895" cy="677443"/>
            <a:chOff x="0" y="0"/>
            <a:chExt cx="813799" cy="1784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3799" cy="178421"/>
            </a:xfrm>
            <a:custGeom>
              <a:avLst/>
              <a:gdLst/>
              <a:ahLst/>
              <a:cxnLst/>
              <a:rect r="r" b="b" t="t" l="l"/>
              <a:pathLst>
                <a:path h="178421" w="813799">
                  <a:moveTo>
                    <a:pt x="0" y="0"/>
                  </a:moveTo>
                  <a:lnTo>
                    <a:pt x="813799" y="0"/>
                  </a:lnTo>
                  <a:lnTo>
                    <a:pt x="813799" y="178421"/>
                  </a:lnTo>
                  <a:lnTo>
                    <a:pt x="0" y="1784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3799" cy="24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051968" y="7382341"/>
            <a:ext cx="2308882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INFERÊNCIA</a:t>
            </a: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EBA32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11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11070" y="2019437"/>
            <a:ext cx="7280656" cy="6248126"/>
          </a:xfrm>
          <a:custGeom>
            <a:avLst/>
            <a:gdLst/>
            <a:ahLst/>
            <a:cxnLst/>
            <a:rect r="r" b="b" t="t" l="l"/>
            <a:pathLst>
              <a:path h="6248126" w="7280656">
                <a:moveTo>
                  <a:pt x="0" y="0"/>
                </a:moveTo>
                <a:lnTo>
                  <a:pt x="7280656" y="0"/>
                </a:lnTo>
                <a:lnTo>
                  <a:pt x="7280656" y="6248126"/>
                </a:lnTo>
                <a:lnTo>
                  <a:pt x="0" y="6248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39637" y="2559177"/>
            <a:ext cx="2760265" cy="849422"/>
            <a:chOff x="0" y="0"/>
            <a:chExt cx="736195" cy="2265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3501355" y="3408599"/>
            <a:ext cx="0" cy="166585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2121222" y="7829997"/>
            <a:ext cx="2760265" cy="849422"/>
            <a:chOff x="0" y="0"/>
            <a:chExt cx="736195" cy="2265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2422619" y="6161031"/>
            <a:ext cx="502084" cy="166896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4207971" y="6161031"/>
            <a:ext cx="403280" cy="166896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625813" y="1562522"/>
            <a:ext cx="8178977" cy="5143555"/>
          </a:xfrm>
          <a:custGeom>
            <a:avLst/>
            <a:gdLst/>
            <a:ahLst/>
            <a:cxnLst/>
            <a:rect r="r" b="b" t="t" l="l"/>
            <a:pathLst>
              <a:path h="5143555" w="8178977">
                <a:moveTo>
                  <a:pt x="0" y="0"/>
                </a:moveTo>
                <a:lnTo>
                  <a:pt x="8178977" y="0"/>
                </a:lnTo>
                <a:lnTo>
                  <a:pt x="8178977" y="5143554"/>
                </a:lnTo>
                <a:lnTo>
                  <a:pt x="0" y="514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91472" y="168444"/>
            <a:ext cx="12705056" cy="108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ESTRUTURA DE REDES BAYESIANAS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0285" y="2604475"/>
            <a:ext cx="4982139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CHUVA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121222" y="5190289"/>
            <a:ext cx="2760265" cy="849422"/>
            <a:chOff x="0" y="0"/>
            <a:chExt cx="736195" cy="2265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69811" y="5238331"/>
            <a:ext cx="4575046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TRÂNSITO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72688" y="7876565"/>
            <a:ext cx="196929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ATRASO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27488" y="2599640"/>
            <a:ext cx="6796985" cy="255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IDENTIFICAÇÃO DE VARIÁVEIS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Variáveis chave</a:t>
            </a:r>
          </a:p>
          <a:p>
            <a:pPr algn="just">
              <a:lnSpc>
                <a:spcPts val="3225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xemplo</a:t>
            </a: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: em um exemplo de atraso no trabalho/faculdade, temos como variáveis ‘Chuva’, ‘Trânsito’ e ‘ Atraso’.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91472" y="168444"/>
            <a:ext cx="12705056" cy="108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ESTRUTURA DE REDES BAYESIANAS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677705" y="1326156"/>
            <a:ext cx="8178977" cy="5143555"/>
          </a:xfrm>
          <a:custGeom>
            <a:avLst/>
            <a:gdLst/>
            <a:ahLst/>
            <a:cxnLst/>
            <a:rect r="r" b="b" t="t" l="l"/>
            <a:pathLst>
              <a:path h="5143555" w="8178977">
                <a:moveTo>
                  <a:pt x="0" y="0"/>
                </a:moveTo>
                <a:lnTo>
                  <a:pt x="8178977" y="0"/>
                </a:lnTo>
                <a:lnTo>
                  <a:pt x="8178977" y="5143555"/>
                </a:lnTo>
                <a:lnTo>
                  <a:pt x="0" y="514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40678" y="2245825"/>
            <a:ext cx="6391692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ESTABELECIMENTO DAS DEPENDÊNCIAS</a:t>
            </a:r>
          </a:p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Exemplo</a:t>
            </a: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: Se a ocorrência de chuva afeta a probabilidade de ter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trânsito, então temos uma seta de ‘Chuva’ para ‘Trânsito’.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139637" y="2559177"/>
            <a:ext cx="2760265" cy="849422"/>
            <a:chOff x="0" y="0"/>
            <a:chExt cx="736195" cy="2265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3501355" y="3408599"/>
            <a:ext cx="0" cy="166585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2121222" y="7829997"/>
            <a:ext cx="2760265" cy="849422"/>
            <a:chOff x="0" y="0"/>
            <a:chExt cx="736195" cy="2265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2422619" y="6161031"/>
            <a:ext cx="502084" cy="166896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4207971" y="6161031"/>
            <a:ext cx="403280" cy="166896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010285" y="2604475"/>
            <a:ext cx="4982139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CHUVA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121222" y="5190289"/>
            <a:ext cx="2760265" cy="849422"/>
            <a:chOff x="0" y="0"/>
            <a:chExt cx="736195" cy="22655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69811" y="5238331"/>
            <a:ext cx="4575046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TRÂNSITO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72688" y="7876565"/>
            <a:ext cx="196929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ATRASO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92739" y="1720109"/>
            <a:ext cx="11292933" cy="6081827"/>
          </a:xfrm>
          <a:custGeom>
            <a:avLst/>
            <a:gdLst/>
            <a:ahLst/>
            <a:cxnLst/>
            <a:rect r="r" b="b" t="t" l="l"/>
            <a:pathLst>
              <a:path h="6081827" w="11292933">
                <a:moveTo>
                  <a:pt x="0" y="0"/>
                </a:moveTo>
                <a:lnTo>
                  <a:pt x="11292933" y="0"/>
                </a:lnTo>
                <a:lnTo>
                  <a:pt x="11292933" y="6081827"/>
                </a:lnTo>
                <a:lnTo>
                  <a:pt x="0" y="6081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0" r="-1989" b="-6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91472" y="177969"/>
            <a:ext cx="12705056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ESTRUTURA DE REDES BAYESIANAS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070502" y="8126181"/>
            <a:ext cx="11937407" cy="1739726"/>
            <a:chOff x="0" y="0"/>
            <a:chExt cx="3183848" cy="4640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83848" cy="464006"/>
            </a:xfrm>
            <a:custGeom>
              <a:avLst/>
              <a:gdLst/>
              <a:ahLst/>
              <a:cxnLst/>
              <a:rect r="r" b="b" t="t" l="l"/>
              <a:pathLst>
                <a:path h="464006" w="3183848">
                  <a:moveTo>
                    <a:pt x="0" y="0"/>
                  </a:moveTo>
                  <a:lnTo>
                    <a:pt x="3183848" y="0"/>
                  </a:lnTo>
                  <a:lnTo>
                    <a:pt x="3183848" y="464006"/>
                  </a:lnTo>
                  <a:lnTo>
                    <a:pt x="0" y="464006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83848" cy="502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029242" y="8192461"/>
            <a:ext cx="1001992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PROBABILIDADES CONDICIONAIS (CPT’s)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72321" y="8512174"/>
            <a:ext cx="5798502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Tabelas de probabilidade condicional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84609" y="8930776"/>
            <a:ext cx="11173926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Exemplo</a:t>
            </a: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  a probabilidade de ter trânsito pode ser diferente se estiver chovendo ou não.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92739" y="1720109"/>
            <a:ext cx="11292933" cy="6081827"/>
          </a:xfrm>
          <a:custGeom>
            <a:avLst/>
            <a:gdLst/>
            <a:ahLst/>
            <a:cxnLst/>
            <a:rect r="r" b="b" t="t" l="l"/>
            <a:pathLst>
              <a:path h="6081827" w="11292933">
                <a:moveTo>
                  <a:pt x="0" y="0"/>
                </a:moveTo>
                <a:lnTo>
                  <a:pt x="11292933" y="0"/>
                </a:lnTo>
                <a:lnTo>
                  <a:pt x="11292933" y="6081827"/>
                </a:lnTo>
                <a:lnTo>
                  <a:pt x="0" y="6081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0" r="-1989" b="-6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91472" y="177969"/>
            <a:ext cx="12705056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ESTRUTURA DE REDES BAYESIANAS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070502" y="8126181"/>
            <a:ext cx="11937407" cy="1739726"/>
            <a:chOff x="0" y="0"/>
            <a:chExt cx="3183848" cy="4640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83848" cy="464006"/>
            </a:xfrm>
            <a:custGeom>
              <a:avLst/>
              <a:gdLst/>
              <a:ahLst/>
              <a:cxnLst/>
              <a:rect r="r" b="b" t="t" l="l"/>
              <a:pathLst>
                <a:path h="464006" w="3183848">
                  <a:moveTo>
                    <a:pt x="0" y="0"/>
                  </a:moveTo>
                  <a:lnTo>
                    <a:pt x="3183848" y="0"/>
                  </a:lnTo>
                  <a:lnTo>
                    <a:pt x="3183848" y="464006"/>
                  </a:lnTo>
                  <a:lnTo>
                    <a:pt x="0" y="464006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83848" cy="502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996559" y="8125459"/>
            <a:ext cx="829488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 INDEPENDÊNCIA CONDICIONAL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7602" y="8483599"/>
            <a:ext cx="9832796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Variáveis independentes quando condicionadas à outras.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38247" y="8919845"/>
            <a:ext cx="11211506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Exemplo</a:t>
            </a: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 se sabemos que ‘Trânsito’ já ocorreu, a informação de ‘Chuva’ pode ou não ter relevância adicional para ‘Atraso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3169" y="95755"/>
            <a:ext cx="13321661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INFERÊNCIA EM REDES BAYESIANAS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004" y="2373196"/>
            <a:ext cx="11534742" cy="5540607"/>
          </a:xfrm>
          <a:custGeom>
            <a:avLst/>
            <a:gdLst/>
            <a:ahLst/>
            <a:cxnLst/>
            <a:rect r="r" b="b" t="t" l="l"/>
            <a:pathLst>
              <a:path h="5540607" w="11534742">
                <a:moveTo>
                  <a:pt x="0" y="0"/>
                </a:moveTo>
                <a:lnTo>
                  <a:pt x="11534743" y="0"/>
                </a:lnTo>
                <a:lnTo>
                  <a:pt x="11534743" y="5540608"/>
                </a:lnTo>
                <a:lnTo>
                  <a:pt x="0" y="554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" t="-394" r="-279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284824" y="1965799"/>
            <a:ext cx="5649785" cy="2890723"/>
            <a:chOff x="0" y="0"/>
            <a:chExt cx="1506865" cy="770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55973" y="2032819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 QUE É INFERÊNCIA?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2030" y="2659054"/>
            <a:ext cx="5535374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Processo de calcular as probabilidades de certos eventos ou estados de variáveis, dado o conhecimento de outras variáveis dentro da rede.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284824" y="5321792"/>
            <a:ext cx="5649785" cy="2890723"/>
            <a:chOff x="0" y="0"/>
            <a:chExt cx="1506865" cy="7709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555973" y="5388812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EXEMPLO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42030" y="6015047"/>
            <a:ext cx="5535374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Qual a probabilidade de eu chegar atrasado se observei que está chovendo e acordei tarde?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3169" y="95755"/>
            <a:ext cx="13321661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INFERÊNCIA EM REDES BAYESIANAS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004" y="2373196"/>
            <a:ext cx="11534742" cy="5540607"/>
          </a:xfrm>
          <a:custGeom>
            <a:avLst/>
            <a:gdLst/>
            <a:ahLst/>
            <a:cxnLst/>
            <a:rect r="r" b="b" t="t" l="l"/>
            <a:pathLst>
              <a:path h="5540607" w="11534742">
                <a:moveTo>
                  <a:pt x="0" y="0"/>
                </a:moveTo>
                <a:lnTo>
                  <a:pt x="11534743" y="0"/>
                </a:lnTo>
                <a:lnTo>
                  <a:pt x="11534743" y="5540608"/>
                </a:lnTo>
                <a:lnTo>
                  <a:pt x="0" y="554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" t="-394" r="-279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284824" y="1965799"/>
            <a:ext cx="5649785" cy="2890723"/>
            <a:chOff x="0" y="0"/>
            <a:chExt cx="1506865" cy="770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55973" y="2032819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MÉTODOS EXATOS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284824" y="5321792"/>
            <a:ext cx="5649785" cy="2890723"/>
            <a:chOff x="0" y="0"/>
            <a:chExt cx="1506865" cy="770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555973" y="5388812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MÉTODOS APROXIMADOS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84824" y="2855853"/>
            <a:ext cx="5377094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Eliminação de variáveis.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84824" y="3406397"/>
            <a:ext cx="5377094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Propagação de Crenças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21170" y="6051219"/>
            <a:ext cx="5377094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Amostragem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21170" y="6690953"/>
            <a:ext cx="5377094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Loopy Belief Propagation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3169" y="95755"/>
            <a:ext cx="13321661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DESAFIOS DAS REDES BAYESIANAS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924691"/>
            <a:ext cx="5649785" cy="2890723"/>
            <a:chOff x="0" y="0"/>
            <a:chExt cx="1506865" cy="770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63503" y="1991712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MODELAGEM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609515" y="1924691"/>
            <a:ext cx="5649785" cy="2890723"/>
            <a:chOff x="0" y="0"/>
            <a:chExt cx="1506865" cy="7709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880664" y="1991712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ESCALABILIDADE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5045" y="2695683"/>
            <a:ext cx="5377094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inviável manualmente em redes com muitas variáveis e múltiplos estados.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764022" y="2486133"/>
            <a:ext cx="5340772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Maior número de combinações possíveis  tornando a representação e o cálculo das probabilidades muito caros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5282139"/>
            <a:ext cx="5649785" cy="2890723"/>
            <a:chOff x="0" y="0"/>
            <a:chExt cx="1506865" cy="770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609515" y="5282139"/>
            <a:ext cx="5649785" cy="2890723"/>
            <a:chOff x="0" y="0"/>
            <a:chExt cx="1506865" cy="770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63503" y="5846438"/>
            <a:ext cx="5377094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Redes mais complexas são mais precisas, mas podem ser difíceis de interpretar e explicar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61965" y="6280076"/>
            <a:ext cx="5544885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Não consegue fazer inferência  rapidamente, tornando inviável em sistemas de tempo real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3503" y="5364676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INTERPRETABILIDADE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80664" y="5369486"/>
            <a:ext cx="5107487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INTEGRAÇÃO COM SISTEMAS REAIS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3169" y="95755"/>
            <a:ext cx="13321661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APLICAÇÕES NO MUNDO REAL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2066737"/>
            <a:ext cx="8534735" cy="5316177"/>
          </a:xfrm>
          <a:custGeom>
            <a:avLst/>
            <a:gdLst/>
            <a:ahLst/>
            <a:cxnLst/>
            <a:rect r="r" b="b" t="t" l="l"/>
            <a:pathLst>
              <a:path h="5316177" w="8534735">
                <a:moveTo>
                  <a:pt x="0" y="0"/>
                </a:moveTo>
                <a:lnTo>
                  <a:pt x="8534735" y="0"/>
                </a:lnTo>
                <a:lnTo>
                  <a:pt x="8534735" y="5316176"/>
                </a:lnTo>
                <a:lnTo>
                  <a:pt x="0" y="531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14" r="0" b="-35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7297188"/>
            <a:ext cx="7983021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Diagnóstico médico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843811" y="2066737"/>
            <a:ext cx="7974265" cy="5316177"/>
          </a:xfrm>
          <a:custGeom>
            <a:avLst/>
            <a:gdLst/>
            <a:ahLst/>
            <a:cxnLst/>
            <a:rect r="r" b="b" t="t" l="l"/>
            <a:pathLst>
              <a:path h="5316177" w="7974265">
                <a:moveTo>
                  <a:pt x="0" y="0"/>
                </a:moveTo>
                <a:lnTo>
                  <a:pt x="7974265" y="0"/>
                </a:lnTo>
                <a:lnTo>
                  <a:pt x="7974265" y="5316176"/>
                </a:lnTo>
                <a:lnTo>
                  <a:pt x="0" y="531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43811" y="7287663"/>
            <a:ext cx="6244590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Previsão de falhas em máquinas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6224" y="2492649"/>
            <a:ext cx="7574859" cy="6073660"/>
          </a:xfrm>
          <a:custGeom>
            <a:avLst/>
            <a:gdLst/>
            <a:ahLst/>
            <a:cxnLst/>
            <a:rect r="r" b="b" t="t" l="l"/>
            <a:pathLst>
              <a:path h="6073660" w="7574859">
                <a:moveTo>
                  <a:pt x="0" y="0"/>
                </a:moveTo>
                <a:lnTo>
                  <a:pt x="7574859" y="0"/>
                </a:lnTo>
                <a:lnTo>
                  <a:pt x="7574859" y="6073660"/>
                </a:lnTo>
                <a:lnTo>
                  <a:pt x="0" y="6073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54578" y="3514090"/>
            <a:ext cx="6005904" cy="316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João Victor Lima Salomão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João Henrique Calixto Teixeira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Juan Pablo Furtado Mondego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54578" y="2205670"/>
            <a:ext cx="5526800" cy="108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INTEGRANTES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16855" y="2044019"/>
            <a:ext cx="7554928" cy="6678557"/>
          </a:xfrm>
          <a:custGeom>
            <a:avLst/>
            <a:gdLst/>
            <a:ahLst/>
            <a:cxnLst/>
            <a:rect r="r" b="b" t="t" l="l"/>
            <a:pathLst>
              <a:path h="6678557" w="7554928">
                <a:moveTo>
                  <a:pt x="0" y="0"/>
                </a:moveTo>
                <a:lnTo>
                  <a:pt x="7554928" y="0"/>
                </a:lnTo>
                <a:lnTo>
                  <a:pt x="7554928" y="6678557"/>
                </a:lnTo>
                <a:lnTo>
                  <a:pt x="0" y="6678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5116" y="2063069"/>
            <a:ext cx="8620705" cy="532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74"/>
              </a:lnSpc>
            </a:pPr>
            <a:r>
              <a:rPr lang="en-US" sz="11842">
                <a:solidFill>
                  <a:srgbClr val="692900"/>
                </a:solidFill>
                <a:latin typeface="Norwester"/>
                <a:ea typeface="Norwester"/>
                <a:cs typeface="Norwester"/>
                <a:sym typeface="Norwester"/>
              </a:rPr>
              <a:t>OBRIGADO PELA ATENÇÃO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7334791" y="9247811"/>
            <a:ext cx="654254" cy="805236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427091" y="944945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66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33399" y="5837153"/>
            <a:ext cx="2946020" cy="627323"/>
            <a:chOff x="0" y="0"/>
            <a:chExt cx="775907" cy="1652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5907" cy="165221"/>
            </a:xfrm>
            <a:custGeom>
              <a:avLst/>
              <a:gdLst/>
              <a:ahLst/>
              <a:cxnLst/>
              <a:rect r="r" b="b" t="t" l="l"/>
              <a:pathLst>
                <a:path h="165221" w="775907">
                  <a:moveTo>
                    <a:pt x="0" y="0"/>
                  </a:moveTo>
                  <a:lnTo>
                    <a:pt x="775907" y="0"/>
                  </a:lnTo>
                  <a:lnTo>
                    <a:pt x="775907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775907" cy="231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33399" y="8768200"/>
            <a:ext cx="2946020" cy="627323"/>
            <a:chOff x="0" y="0"/>
            <a:chExt cx="775907" cy="1652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5907" cy="165221"/>
            </a:xfrm>
            <a:custGeom>
              <a:avLst/>
              <a:gdLst/>
              <a:ahLst/>
              <a:cxnLst/>
              <a:rect r="r" b="b" t="t" l="l"/>
              <a:pathLst>
                <a:path h="165221" w="775907">
                  <a:moveTo>
                    <a:pt x="0" y="0"/>
                  </a:moveTo>
                  <a:lnTo>
                    <a:pt x="775907" y="0"/>
                  </a:lnTo>
                  <a:lnTo>
                    <a:pt x="775907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775907" cy="231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51185" y="674219"/>
            <a:ext cx="7537291" cy="215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F6F6E9"/>
                </a:solidFill>
                <a:latin typeface="Norwester"/>
                <a:ea typeface="Norwester"/>
                <a:cs typeface="Norwester"/>
                <a:sym typeface="Norwester"/>
              </a:rPr>
              <a:t>O QUE SÃO REDES BAYSEANAS?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1968" y="5916818"/>
            <a:ext cx="2308882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COMPONENTES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69797" y="8847864"/>
            <a:ext cx="2236945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APLICAÇÕES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1185" y="3180080"/>
            <a:ext cx="8577893" cy="196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As Redes Bayesianas são modelos gráficos probabilísticos que representam relações de dependência entre variáveis aleatórias, fundamentadas no Teorema de Bayes. Elas combinam teoria das probabilidades com grafos direcionados para descrever incertezas e inferências em sistemas complexos.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07693" y="2406303"/>
            <a:ext cx="7481517" cy="5685953"/>
          </a:xfrm>
          <a:custGeom>
            <a:avLst/>
            <a:gdLst/>
            <a:ahLst/>
            <a:cxnLst/>
            <a:rect r="r" b="b" t="t" l="l"/>
            <a:pathLst>
              <a:path h="5685953" w="7481517">
                <a:moveTo>
                  <a:pt x="0" y="0"/>
                </a:moveTo>
                <a:lnTo>
                  <a:pt x="7481517" y="0"/>
                </a:lnTo>
                <a:lnTo>
                  <a:pt x="7481517" y="5685953"/>
                </a:lnTo>
                <a:lnTo>
                  <a:pt x="0" y="568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733399" y="7302677"/>
            <a:ext cx="2946020" cy="627323"/>
            <a:chOff x="0" y="0"/>
            <a:chExt cx="775907" cy="1652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5907" cy="165221"/>
            </a:xfrm>
            <a:custGeom>
              <a:avLst/>
              <a:gdLst/>
              <a:ahLst/>
              <a:cxnLst/>
              <a:rect r="r" b="b" t="t" l="l"/>
              <a:pathLst>
                <a:path h="165221" w="775907">
                  <a:moveTo>
                    <a:pt x="0" y="0"/>
                  </a:moveTo>
                  <a:lnTo>
                    <a:pt x="775907" y="0"/>
                  </a:lnTo>
                  <a:lnTo>
                    <a:pt x="775907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775907" cy="231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051968" y="7382341"/>
            <a:ext cx="2308882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TEOREMA</a:t>
            </a:r>
          </a:p>
        </p:txBody>
      </p:sp>
      <p:grpSp>
        <p:nvGrpSpPr>
          <p:cNvPr name="Group 17" id="17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EBA32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0307" y="1990957"/>
            <a:ext cx="1781997" cy="1741244"/>
            <a:chOff x="0" y="0"/>
            <a:chExt cx="469333" cy="458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9333" cy="458599"/>
            </a:xfrm>
            <a:custGeom>
              <a:avLst/>
              <a:gdLst/>
              <a:ahLst/>
              <a:cxnLst/>
              <a:rect r="r" b="b" t="t" l="l"/>
              <a:pathLst>
                <a:path h="458599" w="469333">
                  <a:moveTo>
                    <a:pt x="139025" y="0"/>
                  </a:moveTo>
                  <a:lnTo>
                    <a:pt x="330308" y="0"/>
                  </a:lnTo>
                  <a:cubicBezTo>
                    <a:pt x="367180" y="0"/>
                    <a:pt x="402541" y="14647"/>
                    <a:pt x="428613" y="40719"/>
                  </a:cubicBezTo>
                  <a:cubicBezTo>
                    <a:pt x="454686" y="66792"/>
                    <a:pt x="469333" y="102153"/>
                    <a:pt x="469333" y="139025"/>
                  </a:cubicBezTo>
                  <a:lnTo>
                    <a:pt x="469333" y="319575"/>
                  </a:lnTo>
                  <a:cubicBezTo>
                    <a:pt x="469333" y="396356"/>
                    <a:pt x="407089" y="458599"/>
                    <a:pt x="330308" y="458599"/>
                  </a:cubicBezTo>
                  <a:lnTo>
                    <a:pt x="139025" y="458599"/>
                  </a:lnTo>
                  <a:cubicBezTo>
                    <a:pt x="62243" y="458599"/>
                    <a:pt x="0" y="396356"/>
                    <a:pt x="0" y="319575"/>
                  </a:cubicBezTo>
                  <a:lnTo>
                    <a:pt x="0" y="139025"/>
                  </a:lnTo>
                  <a:cubicBezTo>
                    <a:pt x="0" y="62243"/>
                    <a:pt x="62243" y="0"/>
                    <a:pt x="139025" y="0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69333" cy="525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04501" y="2009646"/>
            <a:ext cx="1781997" cy="1741244"/>
            <a:chOff x="0" y="0"/>
            <a:chExt cx="469333" cy="4585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9333" cy="458599"/>
            </a:xfrm>
            <a:custGeom>
              <a:avLst/>
              <a:gdLst/>
              <a:ahLst/>
              <a:cxnLst/>
              <a:rect r="r" b="b" t="t" l="l"/>
              <a:pathLst>
                <a:path h="458599" w="469333">
                  <a:moveTo>
                    <a:pt x="139025" y="0"/>
                  </a:moveTo>
                  <a:lnTo>
                    <a:pt x="330308" y="0"/>
                  </a:lnTo>
                  <a:cubicBezTo>
                    <a:pt x="367180" y="0"/>
                    <a:pt x="402541" y="14647"/>
                    <a:pt x="428613" y="40719"/>
                  </a:cubicBezTo>
                  <a:cubicBezTo>
                    <a:pt x="454686" y="66792"/>
                    <a:pt x="469333" y="102153"/>
                    <a:pt x="469333" y="139025"/>
                  </a:cubicBezTo>
                  <a:lnTo>
                    <a:pt x="469333" y="319575"/>
                  </a:lnTo>
                  <a:cubicBezTo>
                    <a:pt x="469333" y="396356"/>
                    <a:pt x="407089" y="458599"/>
                    <a:pt x="330308" y="458599"/>
                  </a:cubicBezTo>
                  <a:lnTo>
                    <a:pt x="139025" y="458599"/>
                  </a:lnTo>
                  <a:cubicBezTo>
                    <a:pt x="62243" y="458599"/>
                    <a:pt x="0" y="396356"/>
                    <a:pt x="0" y="319575"/>
                  </a:cubicBezTo>
                  <a:lnTo>
                    <a:pt x="0" y="139025"/>
                  </a:lnTo>
                  <a:cubicBezTo>
                    <a:pt x="0" y="62243"/>
                    <a:pt x="62243" y="0"/>
                    <a:pt x="139025" y="0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69333" cy="525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90044" y="505234"/>
            <a:ext cx="9507029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COMPONENTES PRINCIPAIS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35964" y="2342097"/>
            <a:ext cx="1119070" cy="1076342"/>
          </a:xfrm>
          <a:custGeom>
            <a:avLst/>
            <a:gdLst/>
            <a:ahLst/>
            <a:cxnLst/>
            <a:rect r="r" b="b" t="t" l="l"/>
            <a:pathLst>
              <a:path h="1076342" w="1119070">
                <a:moveTo>
                  <a:pt x="0" y="0"/>
                </a:moveTo>
                <a:lnTo>
                  <a:pt x="1119070" y="0"/>
                </a:lnTo>
                <a:lnTo>
                  <a:pt x="1119070" y="1076342"/>
                </a:lnTo>
                <a:lnTo>
                  <a:pt x="0" y="107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42416" y="2512689"/>
            <a:ext cx="697779" cy="697779"/>
          </a:xfrm>
          <a:custGeom>
            <a:avLst/>
            <a:gdLst/>
            <a:ahLst/>
            <a:cxnLst/>
            <a:rect r="r" b="b" t="t" l="l"/>
            <a:pathLst>
              <a:path h="697779" w="697779">
                <a:moveTo>
                  <a:pt x="0" y="0"/>
                </a:moveTo>
                <a:lnTo>
                  <a:pt x="697779" y="0"/>
                </a:lnTo>
                <a:lnTo>
                  <a:pt x="697779" y="697779"/>
                </a:lnTo>
                <a:lnTo>
                  <a:pt x="0" y="697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7010" y="4725976"/>
            <a:ext cx="4288592" cy="130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Os nós em uma Rede Bayesiana representam variáveis aleatórias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32226"/>
            <a:ext cx="3925211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692900"/>
                </a:solidFill>
                <a:latin typeface="Telegraf Bold"/>
                <a:ea typeface="Telegraf Bold"/>
                <a:cs typeface="Telegraf Bold"/>
                <a:sym typeface="Telegraf Bold"/>
              </a:rPr>
              <a:t>Nós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46415" y="3950915"/>
            <a:ext cx="2998706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6929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Arestas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7010" y="6412657"/>
            <a:ext cx="4545511" cy="88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Essas variáveis podem ser discretas ou contínuas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0521" y="7632810"/>
            <a:ext cx="5059348" cy="211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Exemplo: Em um modelo para diagnóstico médico, os nós podem representar doenças, sintomas, histórico familiar, ou resultados de exames.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97409" y="4611480"/>
            <a:ext cx="6296718" cy="130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As arestas são conexões direcionadas entre os nós, indicando uma relação de dependência causal ou probabilística.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84575" y="7632810"/>
            <a:ext cx="5809552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Exemplo: "Fumar" → "Câncer de pulmão". Nesse caso, fumar é uma causa direta que afeta a probabilidade de desenvolver câncer de pulmão.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97409" y="6126907"/>
            <a:ext cx="6066470" cy="130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Se há uma aresta de um nó A para outro nó B, isso significa que o valor de A influencia diretamente o valor de B.</a:t>
            </a:r>
          </a:p>
        </p:txBody>
      </p:sp>
      <p:grpSp>
        <p:nvGrpSpPr>
          <p:cNvPr name="Group 19" id="19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2816" y="2294790"/>
            <a:ext cx="1781997" cy="1741244"/>
            <a:chOff x="0" y="0"/>
            <a:chExt cx="469333" cy="458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9333" cy="458599"/>
            </a:xfrm>
            <a:custGeom>
              <a:avLst/>
              <a:gdLst/>
              <a:ahLst/>
              <a:cxnLst/>
              <a:rect r="r" b="b" t="t" l="l"/>
              <a:pathLst>
                <a:path h="458599" w="469333">
                  <a:moveTo>
                    <a:pt x="139025" y="0"/>
                  </a:moveTo>
                  <a:lnTo>
                    <a:pt x="330308" y="0"/>
                  </a:lnTo>
                  <a:cubicBezTo>
                    <a:pt x="367180" y="0"/>
                    <a:pt x="402541" y="14647"/>
                    <a:pt x="428613" y="40719"/>
                  </a:cubicBezTo>
                  <a:cubicBezTo>
                    <a:pt x="454686" y="66792"/>
                    <a:pt x="469333" y="102153"/>
                    <a:pt x="469333" y="139025"/>
                  </a:cubicBezTo>
                  <a:lnTo>
                    <a:pt x="469333" y="319575"/>
                  </a:lnTo>
                  <a:cubicBezTo>
                    <a:pt x="469333" y="396356"/>
                    <a:pt x="407089" y="458599"/>
                    <a:pt x="330308" y="458599"/>
                  </a:cubicBezTo>
                  <a:lnTo>
                    <a:pt x="139025" y="458599"/>
                  </a:lnTo>
                  <a:cubicBezTo>
                    <a:pt x="62243" y="458599"/>
                    <a:pt x="0" y="396356"/>
                    <a:pt x="0" y="319575"/>
                  </a:cubicBezTo>
                  <a:lnTo>
                    <a:pt x="0" y="139025"/>
                  </a:lnTo>
                  <a:cubicBezTo>
                    <a:pt x="0" y="62243"/>
                    <a:pt x="62243" y="0"/>
                    <a:pt x="139025" y="0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69333" cy="525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390044" y="505234"/>
            <a:ext cx="9507029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COMPONENTES PRINCIPAIS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41533" y="2806227"/>
            <a:ext cx="984564" cy="819236"/>
          </a:xfrm>
          <a:custGeom>
            <a:avLst/>
            <a:gdLst/>
            <a:ahLst/>
            <a:cxnLst/>
            <a:rect r="r" b="b" t="t" l="l"/>
            <a:pathLst>
              <a:path h="819236" w="984564">
                <a:moveTo>
                  <a:pt x="0" y="0"/>
                </a:moveTo>
                <a:lnTo>
                  <a:pt x="984564" y="0"/>
                </a:lnTo>
                <a:lnTo>
                  <a:pt x="984564" y="819236"/>
                </a:lnTo>
                <a:lnTo>
                  <a:pt x="0" y="819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363891" y="2294790"/>
          <a:ext cx="7037728" cy="4255527"/>
        </p:xfrm>
        <a:graphic>
          <a:graphicData uri="http://schemas.openxmlformats.org/drawingml/2006/table">
            <a:tbl>
              <a:tblPr/>
              <a:tblGrid>
                <a:gridCol w="2182552"/>
                <a:gridCol w="2182552"/>
                <a:gridCol w="2672624"/>
              </a:tblGrid>
              <a:tr h="8543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6F6E9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NUVENS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29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6F6E9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CHUVA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29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6F6E9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PROBABILIDADE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2900"/>
                    </a:solidFill>
                  </a:tcPr>
                </a:tc>
              </a:tr>
              <a:tr h="8549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71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71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0,8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139"/>
                    </a:solidFill>
                  </a:tcPr>
                </a:tc>
              </a:tr>
              <a:tr h="8546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71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4E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0,2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139"/>
                    </a:solidFill>
                  </a:tcPr>
                </a:tc>
              </a:tr>
              <a:tr h="8457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4E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71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0,1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139"/>
                    </a:solidFill>
                  </a:tcPr>
                </a:tc>
              </a:tr>
              <a:tr h="8457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4E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4E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0,9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139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251254" y="5298739"/>
            <a:ext cx="5490204" cy="211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Cada nó possui uma Tabela de Probabilidades Condicionais, que quantifica como a variável representada por esse nó depende de seus pais (ou predecessores no grafo).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1254" y="4091954"/>
            <a:ext cx="4765121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6929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Tabelas de Probabilidades Condicionais(TPC)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63891" y="7013206"/>
            <a:ext cx="7037728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Para nós sem pais (variáveis independentes), a TPC é simplesmente a distribuição de probabilidade do nó.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63891" y="8528050"/>
            <a:ext cx="7037728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Para nós com pais, a TPC especifica as probabilidades condicionais para cada combinação dos valores dos pais.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28166" y="2927959"/>
            <a:ext cx="2859834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trike="noStrike" u="non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NÓ: CHUVA</a:t>
            </a:r>
          </a:p>
          <a:p>
            <a:pPr algn="just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trike="noStrike" u="non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PAIS: NUVENS</a:t>
            </a:r>
          </a:p>
        </p:txBody>
      </p:sp>
      <p:grpSp>
        <p:nvGrpSpPr>
          <p:cNvPr name="Group 13" id="13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6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039757" y="3002017"/>
            <a:ext cx="6451880" cy="3189851"/>
          </a:xfrm>
          <a:custGeom>
            <a:avLst/>
            <a:gdLst/>
            <a:ahLst/>
            <a:cxnLst/>
            <a:rect r="r" b="b" t="t" l="l"/>
            <a:pathLst>
              <a:path h="3189851" w="6451880">
                <a:moveTo>
                  <a:pt x="0" y="0"/>
                </a:moveTo>
                <a:lnTo>
                  <a:pt x="6451880" y="0"/>
                </a:lnTo>
                <a:lnTo>
                  <a:pt x="6451880" y="3189851"/>
                </a:lnTo>
                <a:lnTo>
                  <a:pt x="0" y="318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86" r="0" b="-688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23947" y="1207387"/>
            <a:ext cx="11730056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O Teorema de Bayes é uma regra fundamental na teoria das probabilidades, utilizada para atualizar a probabilidade de um evento com base em novas evidências. Ele descreve como informações prévias podem ser combinadas com dados observados para calcular probabilidades condicionais.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67296" y="208024"/>
            <a:ext cx="7443357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TEOREMA DE BAYES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88036" y="6601443"/>
            <a:ext cx="5477661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Probabilidade a priori (P(A))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88036" y="7664394"/>
            <a:ext cx="6536167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Verossimilhança (P(B∣A))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8036" y="8614410"/>
            <a:ext cx="4563030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Evidência (P(B))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8036" y="9479280"/>
            <a:ext cx="6793086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Probabilidade posterior (P(A∣B))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88036" y="7037018"/>
            <a:ext cx="12388592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É a probabilidade inicial de A, antes de levar em conta qualquer nova evidência B.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788036" y="8108911"/>
            <a:ext cx="1007632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Mede o quão provável é observar B se soubermos que A é verdadeiro.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88036" y="9063355"/>
            <a:ext cx="12080289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Reflete a probabilidade de B ocorrer, levando em conta todos os cenários possíveis.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88036" y="9909175"/>
            <a:ext cx="1007632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Atualiza a probabilidade de A com base na evidência B.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69551" y="6134718"/>
            <a:ext cx="3370530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Figura01: Teorema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7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117332" y="7295837"/>
            <a:ext cx="4053336" cy="2063495"/>
          </a:xfrm>
          <a:custGeom>
            <a:avLst/>
            <a:gdLst/>
            <a:ahLst/>
            <a:cxnLst/>
            <a:rect r="r" b="b" t="t" l="l"/>
            <a:pathLst>
              <a:path h="2063495" w="4053336">
                <a:moveTo>
                  <a:pt x="0" y="0"/>
                </a:moveTo>
                <a:lnTo>
                  <a:pt x="4053336" y="0"/>
                </a:lnTo>
                <a:lnTo>
                  <a:pt x="4053336" y="2063495"/>
                </a:lnTo>
                <a:lnTo>
                  <a:pt x="0" y="206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61821" y="249906"/>
            <a:ext cx="7443357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TEOREMA DE BAYES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47215" y="1513221"/>
            <a:ext cx="16993571" cy="5039343"/>
            <a:chOff x="0" y="0"/>
            <a:chExt cx="4532387" cy="13440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32387" cy="1344053"/>
            </a:xfrm>
            <a:custGeom>
              <a:avLst/>
              <a:gdLst/>
              <a:ahLst/>
              <a:cxnLst/>
              <a:rect r="r" b="b" t="t" l="l"/>
              <a:pathLst>
                <a:path h="1344053" w="4532387">
                  <a:moveTo>
                    <a:pt x="0" y="0"/>
                  </a:moveTo>
                  <a:lnTo>
                    <a:pt x="4532387" y="0"/>
                  </a:lnTo>
                  <a:lnTo>
                    <a:pt x="4532387" y="1344053"/>
                  </a:lnTo>
                  <a:lnTo>
                    <a:pt x="0" y="1344053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532387" cy="1382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32196" y="1576885"/>
            <a:ext cx="5477661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DEMONSTRAÇÃO DA FORMULA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196" y="2055927"/>
            <a:ext cx="10076322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imagine que um casal tem dois filhos. Qual a probabilidade dos dois filhos serem meninos dado que um deles é menino?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2196" y="3119551"/>
            <a:ext cx="10076322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A: dois filhos meninos (evento desejado)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B: um dos filhos é um menino (evento dado)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56354" y="3093516"/>
            <a:ext cx="10076322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P(A): probabilidade de que os dois filhos sejam meninos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P(B): probabilidade de que um filho seja um menino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9982" y="4153967"/>
            <a:ext cx="15399681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Com cálculos simples, chegamos à conclusão de que a probabilidade de que dois filhos sejam meninos é ¼. Assumindo que a probabilidade de que uma criança seja menino é ½, então a probabilidade de que pelo menos um dos filhos do casal seja um menino é ¾.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Podemos concluir também que P(B|A), ou seja, a probabilidade de que um dos filhos seja menino dado que os dois são meninos é 1.</a:t>
            </a:r>
          </a:p>
          <a:p>
            <a:pPr algn="l">
              <a:lnSpc>
                <a:spcPts val="335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2455262" y="7019288"/>
            <a:ext cx="2760265" cy="1832995"/>
            <a:chOff x="0" y="0"/>
            <a:chExt cx="736195" cy="488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6195" cy="488882"/>
            </a:xfrm>
            <a:custGeom>
              <a:avLst/>
              <a:gdLst/>
              <a:ahLst/>
              <a:cxnLst/>
              <a:rect r="r" b="b" t="t" l="l"/>
              <a:pathLst>
                <a:path h="488882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488882"/>
                  </a:lnTo>
                  <a:lnTo>
                    <a:pt x="0" y="488882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36195" cy="526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470848" y="7069228"/>
            <a:ext cx="2729095" cy="196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087" indent="-284543" lvl="1">
              <a:lnSpc>
                <a:spcPts val="3690"/>
              </a:lnSpc>
              <a:buFont typeface="Arial"/>
              <a:buChar char="•"/>
            </a:pPr>
            <a:r>
              <a:rPr lang="en-US" sz="26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P(A) = ¼</a:t>
            </a:r>
          </a:p>
          <a:p>
            <a:pPr algn="l" marL="569087" indent="-284543" lvl="1">
              <a:lnSpc>
                <a:spcPts val="3690"/>
              </a:lnSpc>
              <a:buFont typeface="Arial"/>
              <a:buChar char="•"/>
            </a:pPr>
            <a:r>
              <a:rPr lang="en-US" sz="26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P(B) = ¾</a:t>
            </a:r>
          </a:p>
          <a:p>
            <a:pPr algn="l" marL="569087" indent="-284543" lvl="1">
              <a:lnSpc>
                <a:spcPts val="3690"/>
              </a:lnSpc>
              <a:buFont typeface="Arial"/>
              <a:buChar char="•"/>
            </a:pPr>
            <a:r>
              <a:rPr lang="en-US" sz="26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P(B|A) = 1</a:t>
            </a:r>
          </a:p>
          <a:p>
            <a:pPr algn="l">
              <a:lnSpc>
                <a:spcPts val="369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321" y="280737"/>
            <a:ext cx="7443357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TEOREMA DE BAYES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896559" y="1841405"/>
            <a:ext cx="10494881" cy="7057808"/>
          </a:xfrm>
          <a:custGeom>
            <a:avLst/>
            <a:gdLst/>
            <a:ahLst/>
            <a:cxnLst/>
            <a:rect r="r" b="b" t="t" l="l"/>
            <a:pathLst>
              <a:path h="7057808" w="10494881">
                <a:moveTo>
                  <a:pt x="0" y="0"/>
                </a:moveTo>
                <a:lnTo>
                  <a:pt x="10494882" y="0"/>
                </a:lnTo>
                <a:lnTo>
                  <a:pt x="10494882" y="7057808"/>
                </a:lnTo>
                <a:lnTo>
                  <a:pt x="0" y="7057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96559" y="8832538"/>
            <a:ext cx="4631000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Figura02: Netica Diagnostico de um carro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321" y="270460"/>
            <a:ext cx="7443357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TEOREMA DE BAYES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56013" y="2167688"/>
            <a:ext cx="8787987" cy="5635297"/>
          </a:xfrm>
          <a:custGeom>
            <a:avLst/>
            <a:gdLst/>
            <a:ahLst/>
            <a:cxnLst/>
            <a:rect r="r" b="b" t="t" l="l"/>
            <a:pathLst>
              <a:path h="5635297" w="8787987">
                <a:moveTo>
                  <a:pt x="0" y="0"/>
                </a:moveTo>
                <a:lnTo>
                  <a:pt x="8787987" y="0"/>
                </a:lnTo>
                <a:lnTo>
                  <a:pt x="8787987" y="5635296"/>
                </a:lnTo>
                <a:lnTo>
                  <a:pt x="0" y="5635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49906" y="2167688"/>
            <a:ext cx="8483104" cy="5630660"/>
          </a:xfrm>
          <a:custGeom>
            <a:avLst/>
            <a:gdLst/>
            <a:ahLst/>
            <a:cxnLst/>
            <a:rect r="r" b="b" t="t" l="l"/>
            <a:pathLst>
              <a:path h="5630660" w="8483104">
                <a:moveTo>
                  <a:pt x="0" y="0"/>
                </a:moveTo>
                <a:lnTo>
                  <a:pt x="8483104" y="0"/>
                </a:lnTo>
                <a:lnTo>
                  <a:pt x="8483104" y="5630660"/>
                </a:lnTo>
                <a:lnTo>
                  <a:pt x="0" y="5630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6013" y="7726784"/>
            <a:ext cx="5265139" cy="36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2"/>
              </a:lnSpc>
            </a:pPr>
            <a:r>
              <a:rPr lang="en-US" sz="1930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Figura03: Netica Diagnostico de um carro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49906" y="7722148"/>
            <a:ext cx="5260806" cy="36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928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Figura04: Netica Diagnostico de um carro 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56013" y="8247094"/>
            <a:ext cx="6285966" cy="627323"/>
            <a:chOff x="0" y="0"/>
            <a:chExt cx="1655563" cy="1652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55563" cy="165221"/>
            </a:xfrm>
            <a:custGeom>
              <a:avLst/>
              <a:gdLst/>
              <a:ahLst/>
              <a:cxnLst/>
              <a:rect r="r" b="b" t="t" l="l"/>
              <a:pathLst>
                <a:path h="165221" w="1655563">
                  <a:moveTo>
                    <a:pt x="0" y="0"/>
                  </a:moveTo>
                  <a:lnTo>
                    <a:pt x="1655563" y="0"/>
                  </a:lnTo>
                  <a:lnTo>
                    <a:pt x="1655563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655563" cy="231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Modificando a estrutura pelo primeiro nó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49906" y="8308754"/>
            <a:ext cx="6285966" cy="627323"/>
            <a:chOff x="0" y="0"/>
            <a:chExt cx="1655563" cy="1652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55563" cy="165221"/>
            </a:xfrm>
            <a:custGeom>
              <a:avLst/>
              <a:gdLst/>
              <a:ahLst/>
              <a:cxnLst/>
              <a:rect r="r" b="b" t="t" l="l"/>
              <a:pathLst>
                <a:path h="165221" w="1655563">
                  <a:moveTo>
                    <a:pt x="0" y="0"/>
                  </a:moveTo>
                  <a:lnTo>
                    <a:pt x="1655563" y="0"/>
                  </a:lnTo>
                  <a:lnTo>
                    <a:pt x="1655563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655563" cy="231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Modificando a estrutura pelo ultimo nó</a:t>
              </a:r>
              <a:r>
                <a:rPr lang="en-US" b="true" sz="21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DAGcG-_2Q08</dc:identifier>
  <dcterms:modified xsi:type="dcterms:W3CDTF">2011-08-01T06:04:30Z</dcterms:modified>
  <cp:revision>1</cp:revision>
  <dc:title>redes b</dc:title>
</cp:coreProperties>
</file>